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stat.columbia.edu/~gelman/research/published/nuts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Bayes MCMC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10/27/2022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e>
                            <m:li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lim>
                          </m:limUpp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</a:p>
              <a:p>
                <a:pPr lvl="2"/>
                <a:r>
                  <a:rPr sz="2600" dirty="0"/>
                  <a:t>Product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the following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sample:</a:t>
                </a:r>
              </a:p>
              <a:p>
                <a:pPr lvl="1">
                  <a:buAutoNum type="arabicPeriod"/>
                </a:pPr>
                <a:r>
                  <a:rPr sz="2600" dirty="0"/>
                  <a:t>If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4443664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/>
                  <a:t>Example;</a:t>
                </a:r>
                <a:r>
                  <a:t> </a:t>
                </a:r>
                <a:r>
                  <a:rPr dirty="0"/>
                  <a:t>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4443664" cy="3167312"/>
              </a:xfrm>
              <a:blipFill>
                <a:blip r:embed="rId2"/>
                <a:stretch>
                  <a:fillRect l="-205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ivariateNormalSampl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46032" y="949827"/>
            <a:ext cx="3577389" cy="35307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pic>
        <p:nvPicPr>
          <p:cNvPr id="4" name="Picture 1" descr="../images/BivariateNormalMargin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Marginal distributions of bivariate Normal samples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Now, we are ready to sample these data using the M-H MCMC algorithm</a:t>
            </a:r>
          </a:p>
          <a:p>
            <a:pPr marL="0" lvl="0" indent="0">
              <a:buNone/>
            </a:pPr>
            <a:r>
              <a:t>The algorithm is</a:t>
            </a:r>
          </a:p>
          <a:p>
            <a:pPr marL="342900" lvl="0" indent="-342900">
              <a:buAutoNum type="arabicPeriod"/>
            </a:pPr>
            <a:r>
              <a:t>Compute the bi-variate Normal distribution likelihood</a:t>
            </a:r>
          </a:p>
          <a:p>
            <a:pPr marL="342900" lvl="0" indent="-342900">
              <a:buAutoNum type="arabicPeriod"/>
            </a:pPr>
            <a:r>
              <a:t>Initialize the chain</a:t>
            </a:r>
          </a:p>
          <a:p>
            <a:pPr marL="342900" lvl="0" indent="-342900">
              <a:buAutoNum type="arabicPeriod"/>
            </a:pPr>
            <a:r>
              <a:t>Initialize some hyperparameters statistics</a:t>
            </a:r>
          </a:p>
          <a:p>
            <a:pPr marL="342900" lvl="0" indent="-342900">
              <a:buAutoNum type="arabicPeriod"/>
            </a:pPr>
            <a:r>
              <a:t>Sample the likelihood of the data using the M-H algorithm.</a:t>
            </a:r>
          </a:p>
        </p:txBody>
      </p:sp>
      <p:pic>
        <p:nvPicPr>
          <p:cNvPr id="4" name="Picture 1" descr="../images/MCMC_Samples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MCMC samples from bivariate Normal distribution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Plot the first 500 samples</a:t>
            </a:r>
          </a:p>
        </p:txBody>
      </p:sp>
      <p:pic>
        <p:nvPicPr>
          <p:cNvPr id="4" name="Picture 1" descr="../images/MCMC_500Samples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193800"/>
            <a:ext cx="2921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Notice the long ‘tail’ on the sampled distribution from the </a:t>
            </a:r>
            <a:r>
              <a:rPr b="1"/>
              <a:t>burn-in period</a:t>
            </a:r>
            <a: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 of the MCMC samples, less first 500</a:t>
            </a:r>
          </a:p>
        </p:txBody>
      </p:sp>
      <p:pic>
        <p:nvPicPr>
          <p:cNvPr id="4" name="Picture 1" descr="../images/MCMC_Marginal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marginals are similar to the original distribution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How can we understand the onvergence properties of the M-H MCMC sampler</a:t>
                </a:r>
              </a:p>
              <a:p>
                <a:pPr lvl="0"/>
                <a:r>
                  <a:t>MCMC sampling generally convergences to the underlying distribution, but can be slow</a:t>
                </a:r>
              </a:p>
              <a:p>
                <a:pPr lvl="0"/>
                <a:r>
                  <a:t>In some pathological cases, convergence may not occur at all</a:t>
                </a:r>
              </a:p>
              <a:p>
                <a:pPr lvl="0"/>
                <a:r>
                  <a:t>The </a:t>
                </a:r>
                <a:r>
                  <a:rPr b="1"/>
                  <a:t>acceptance rate</a:t>
                </a:r>
                <a:r>
                  <a:t> and </a:t>
                </a:r>
                <a:r>
                  <a:rPr b="1"/>
                  <a:t>rejection rate</a:t>
                </a:r>
                <a:r>
                  <a:t> are key convergence statistics for the M-H algorithm</a:t>
                </a:r>
              </a:p>
              <a:p>
                <a:pPr lvl="1"/>
                <a:r>
                  <a:t>Low acceptnce or high rejection rate are signs of poor convergence</a:t>
                </a:r>
                <a:br/>
                <a:endParaRPr/>
              </a:p>
              <a:p>
                <a:pPr lvl="1"/>
                <a:r>
                  <a:t>Too few rejections, indicate that the algorithm is not exploring the parameter space sufficiently</a:t>
                </a:r>
                <a:br/>
                <a:endParaRPr/>
              </a:p>
              <a:p>
                <a:pPr lvl="1"/>
                <a:r>
                  <a:t>Trade-off between these statistics is controlled by the dispersion of the sampling distribution</a:t>
                </a:r>
                <a:br/>
                <a:endParaRPr/>
              </a:p>
              <a:p>
                <a:pPr lvl="1"/>
                <a:r>
                  <a:t>Unfortunately, there are few useful rules of thumb one can use</a:t>
                </a:r>
              </a:p>
              <a:p>
                <a:pPr marL="0" lvl="0" indent="0">
                  <a:buNone/>
                </a:pPr>
                <a:r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Trace</a:t>
            </a:r>
            <a:r>
              <a:t> plot of the samples displays the sample value of the parameter with sample number</a:t>
            </a:r>
          </a:p>
        </p:txBody>
      </p:sp>
      <p:pic>
        <p:nvPicPr>
          <p:cNvPr id="4" name="Picture 1" descr="../images/MH_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Trace plots for two variables from the M-H algorithm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traces show sampling around the highest density values of the parameters, indicating good convergence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An autocorrelation plot shows how a sample value is related to the previous samples</a:t>
            </a:r>
          </a:p>
          <a:p>
            <a:pPr lvl="0"/>
            <a:r>
              <a:t>The autocorrelation of the Markov chain sampling</a:t>
            </a:r>
          </a:p>
        </p:txBody>
      </p:sp>
      <p:pic>
        <p:nvPicPr>
          <p:cNvPr id="3" name="Picture 1" descr="../images/MH_Autocor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Autocorrelation of Markov chain for the two parameters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 - Notice that the autocorrelation dies off fairly quickly with lag</a:t>
            </a:r>
          </a:p>
          <a:p>
            <a:pPr lvl="0"/>
            <a:r>
              <a:t>Low auto correlation indicates good sampling efficiency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t>We can relate sampling efficiency to the autocorrelation of the samples</a:t>
                </a:r>
              </a:p>
              <a:p>
                <a:pPr lvl="0"/>
                <a:r>
                  <a:t>Intuitively, uncorrelated samples provide maximum information on the distribution sampled</a:t>
                </a:r>
              </a:p>
              <a:p>
                <a:pPr lvl="1"/>
                <a:r>
                  <a:t>With significant autocorrelation, the new information gathered per-sample is reduced</a:t>
                </a:r>
              </a:p>
              <a:p>
                <a:pPr lvl="0"/>
                <a:r>
                  <a:rPr b="1"/>
                  <a:t>Effective sample size or ESS</a:t>
                </a:r>
                <a:r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  <a:p>
                <a:pPr lvl="0"/>
                <a:r>
                  <a:t>ESS close to N indicates low autocorrelation and high sample efficiency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t>A number of other powerful MCMC sampling algorithms have been developed</a:t>
            </a:r>
          </a:p>
          <a:p>
            <a:pPr lvl="0"/>
            <a:r>
              <a:t>The M-H can suffer from slow convergence for several reasons</a:t>
            </a:r>
          </a:p>
          <a:p>
            <a:pPr lvl="1"/>
            <a:r>
              <a:t>Generally has fairly high serial correlation and low ESS</a:t>
            </a:r>
            <a:br/>
            <a:endParaRPr/>
          </a:p>
          <a:p>
            <a:pPr lvl="1"/>
            <a:r>
              <a:t>Must ‘tune’ the state selection probability distribution</a:t>
            </a:r>
          </a:p>
          <a:p>
            <a:pPr lvl="0"/>
            <a:r>
              <a:t>As a result of these limitations, other MCMC sampling methods have been proposed in a quest to improve sample efficiency including:</a:t>
            </a:r>
          </a:p>
          <a:p>
            <a:pPr lvl="1"/>
            <a:r>
              <a:t>Gibbs sampling</a:t>
            </a:r>
            <a:br/>
            <a:endParaRPr/>
          </a:p>
          <a:p>
            <a:pPr lvl="1"/>
            <a:r>
              <a:t>No U turn sampling (NUTS)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t>Gibbs sampler is an improved MCMC sampler which speeds convergence</a:t>
            </a:r>
          </a:p>
          <a:p>
            <a:pPr lvl="0"/>
            <a:r>
              <a:t>Named for the 19th Century physicist Josiah Willard Gibbs; inspired by statistical mechanics</a:t>
            </a:r>
            <a:br/>
            <a:endParaRPr/>
          </a:p>
          <a:p>
            <a:pPr lvl="0"/>
            <a:r>
              <a:t>Gibbs sampler samples each dimension of the parameter space sequentially in a round-robin manner</a:t>
            </a:r>
            <a:br/>
            <a:endParaRPr/>
          </a:p>
          <a:p>
            <a:pPr lvl="0"/>
            <a:r>
              <a:t>M-H algorithm attempts jumps across all dimensions of the parameter space.</a:t>
            </a:r>
          </a:p>
          <a:p>
            <a:pPr lvl="0"/>
            <a:r>
              <a:t>Compared to the M-H, Gibbs sampling reduces serial correlation through round-robin sampling</a:t>
            </a:r>
          </a:p>
          <a:p>
            <a:pPr lvl="0"/>
            <a:r>
              <a:t>Update along each dimension approximately orthogonal to the preceding sampled dimension</a:t>
            </a:r>
          </a:p>
          <a:p>
            <a:pPr lvl="0"/>
            <a:r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The basic Gibbs sampler algorithm has the following steps:</a:t>
                </a:r>
              </a:p>
              <a:p>
                <a:pPr marL="342900" lvl="0" indent="-342900">
                  <a:buAutoNum type="arabicPeriod"/>
                </a:pPr>
                <a:r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find a random starting point</a:t>
                </a:r>
              </a:p>
              <a:p>
                <a:pPr marL="342900" lvl="0" indent="-342900">
                  <a:buAutoNum type="arabicPeriod"/>
                </a:pPr>
                <a:r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; actual order not important</a:t>
                </a:r>
              </a:p>
              <a:p>
                <a:pPr marL="342900" lvl="0" indent="-342900">
                  <a:buAutoNum type="arabicPeriod"/>
                </a:pPr>
                <a:r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/>
              </a:p>
              <a:p>
                <a:pPr marL="342900" lvl="0" indent="-342900">
                  <a:buAutoNum type="arabicPeriod"/>
                </a:pPr>
                <a:r>
                  <a:t>Repeat steps 2 and 3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13" r="-74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The Hamiltonian sampler was proposed in 1987 (Duane, et.al.) and uses a simple idea from classical mechanics</a:t>
            </a:r>
          </a:p>
          <a:p>
            <a:pPr lvl="0"/>
            <a:r>
              <a:t>Attempt to improve convergence of Metropolis-Hastings algorithm</a:t>
            </a:r>
          </a:p>
          <a:p>
            <a:pPr lvl="1"/>
            <a:r>
              <a:t>M-H algorithm is slow converging </a:t>
            </a:r>
            <a:r>
              <a:rPr b="1"/>
              <a:t>random walk</a:t>
            </a:r>
            <a:br/>
            <a:endParaRPr/>
          </a:p>
          <a:p>
            <a:pPr lvl="1"/>
            <a:r>
              <a:t>Leads to low ESS</a:t>
            </a:r>
          </a:p>
          <a:p>
            <a:pPr lvl="0"/>
            <a:r>
              <a:t>Hamiltonian MCMC attempts to create a better directed sampling path</a:t>
            </a:r>
          </a:p>
          <a:p>
            <a:pPr lvl="1"/>
            <a:r>
              <a:t>Uses an analogy with classical physics</a:t>
            </a:r>
            <a:br/>
            <a:endParaRPr/>
          </a:p>
          <a:p>
            <a:pPr lvl="1"/>
            <a:r>
              <a:t>Constrains the search to favor high-density parts of the posterior distribution</a:t>
            </a:r>
          </a:p>
          <a:p>
            <a:pPr lvl="0"/>
            <a:r>
              <a:t>Imagine that the posterior density is like a hilly landscape</a:t>
            </a:r>
          </a:p>
          <a:p>
            <a:pPr lvl="1"/>
            <a:r>
              <a:t>We want to sample around the high spots, the maximum density points</a:t>
            </a:r>
            <a:br/>
            <a:endParaRPr/>
          </a:p>
          <a:p>
            <a:pPr lvl="1"/>
            <a:r>
              <a:t>We call density </a:t>
            </a:r>
            <a:r>
              <a:rPr b="1"/>
              <a:t>potential</a:t>
            </a:r>
          </a:p>
          <a:p>
            <a:pPr lvl="0"/>
            <a:r>
              <a:t>We roll an imaginary ball around the landscape to the highest potential energy points</a:t>
            </a:r>
          </a:p>
          <a:p>
            <a:pPr lvl="1"/>
            <a:r>
              <a:t>Ball has position and velocity in the space</a:t>
            </a:r>
            <a:br/>
            <a:endParaRPr/>
          </a:p>
          <a:p>
            <a:pPr lvl="1"/>
            <a:r>
              <a:t>These high density points attract the ball - a ‘field of attraction’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t>Ball has </a:t>
                </a:r>
                <a:r>
                  <a:rPr b="1"/>
                  <a:t>potential energy</a:t>
                </a:r>
                <a:r>
                  <a:t> and </a:t>
                </a:r>
                <a:r>
                  <a:rPr b="1"/>
                  <a:t>kinetic energy</a:t>
                </a:r>
              </a:p>
              <a:p>
                <a:pPr lvl="1"/>
                <a:r>
                  <a:rPr b="1"/>
                  <a:t>Potential energy</a:t>
                </a:r>
                <a:r>
                  <a:t> determined by probability density</a:t>
                </a:r>
                <a:br/>
                <a:endParaRPr/>
              </a:p>
              <a:p>
                <a:pPr lvl="1"/>
                <a:r>
                  <a:rPr b="1"/>
                  <a:t>Kinetic energy</a:t>
                </a:r>
                <a:r>
                  <a:t> determined by rate of change of position, </a:t>
                </a:r>
                <a:r>
                  <a:rPr b="1"/>
                  <a:t>velocity</a:t>
                </a:r>
              </a:p>
              <a:p>
                <a:pPr lvl="0"/>
                <a:r>
                  <a:rPr b="1"/>
                  <a:t>Hamiltonian</a:t>
                </a:r>
                <a:r>
                  <a:t> arise from the principle of </a:t>
                </a:r>
                <a:r>
                  <a:rPr b="1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/>
              </a:p>
              <a:p>
                <a:pPr lvl="0"/>
                <a: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momentum vector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position vector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kinetic energy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potential energy</a:t>
                </a:r>
              </a:p>
              <a:p>
                <a:pPr lvl="0"/>
                <a:r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, of the system </a:t>
                </a:r>
                <a:r>
                  <a:rPr b="1"/>
                  <a:t>must remain constant</a:t>
                </a:r>
                <a:r>
                  <a:t> over the sample space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t>We can relate position and momentum to the density we want to sample</a:t>
                </a:r>
              </a:p>
              <a:p>
                <a:pPr lvl="0"/>
                <a:r>
                  <a:t>The </a:t>
                </a:r>
                <a:r>
                  <a:rPr b="1"/>
                  <a:t>Boltzmann distribution</a:t>
                </a:r>
                <a:r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/>
              </a:p>
              <a:p>
                <a:pPr lvl="0"/>
                <a: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𝑍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normalization or </a:t>
                </a:r>
                <a:r>
                  <a:rPr b="1"/>
                  <a:t>partition coefficient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scale parameter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temperature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rPr b="1"/>
                  <a:t>Hamiltonian</a:t>
                </a:r>
                <a:r>
                  <a:t> arise from the principle of </a:t>
                </a:r>
                <a:r>
                  <a:rPr b="1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/>
              </a:p>
              <a:p>
                <a:pPr lvl="0"/>
                <a:r>
                  <a:t>Solve for velocity and momentum as system of coupled differential equations:</a:t>
                </a:r>
              </a:p>
              <a:p>
                <a:pPr marL="0" lvl="0" indent="0">
                  <a:buNone/>
                </a:pPr>
                <a:endParaRPr/>
              </a:p>
              <a:p>
                <a:pPr lvl="0"/>
                <a:r>
                  <a:t>Notice that </a:t>
                </a:r>
                <a:r>
                  <a:rPr b="1"/>
                  <a:t>HMCMC only works for distributions with finite derivatives!</a:t>
                </a:r>
              </a:p>
              <a:p>
                <a:pPr lvl="1"/>
                <a:r>
                  <a:t>Works for nearly all continuous distributions</a:t>
                </a:r>
                <a:br/>
                <a:endParaRPr/>
              </a:p>
              <a:p>
                <a:pPr lvl="1"/>
                <a:r>
                  <a:rPr b="1"/>
                  <a:t>Cannot be applied to discrete distributions</a:t>
                </a:r>
              </a:p>
              <a:p>
                <a:pPr lvl="0"/>
                <a:r>
                  <a:t>The above is rather intimidating, and we skip the details!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t>Hamiltonian MCMC is an extension of the M-H algorithm with steps:</a:t>
                </a:r>
              </a:p>
              <a:p>
                <a:pPr marL="342900" lvl="0" indent="-342900">
                  <a:buAutoNum type="arabicPeriod"/>
                </a:pPr>
                <a:r>
                  <a:t>Sample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for L time intervals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time steps, using the coupled differential equations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t> as the new proposed state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/>
              </a:p>
              <a:p>
                <a:pPr lvl="0"/>
                <a:r>
                  <a:t>Must find good hyperparameter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to </a:t>
                </a:r>
                <a:r>
                  <a:rPr b="1"/>
                  <a:t>tune</a:t>
                </a:r>
                <a:r>
                  <a:t> the algorithm</a:t>
                </a:r>
              </a:p>
              <a:p>
                <a:pPr lvl="1"/>
                <a:r>
                  <a:t>Change too small, search is only local</a:t>
                </a:r>
                <a:br/>
                <a:endParaRPr/>
              </a:p>
              <a:p>
                <a:pPr lvl="1"/>
                <a:r>
                  <a:t>Change too large, search makes large jumps</a:t>
                </a:r>
              </a:p>
              <a:p>
                <a:pPr lvl="0"/>
                <a:r>
                  <a:t>Hard to find good hyperparameter values,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, in practice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975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 U-Turn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NUTS represents the state of the art in MCMC samplers: </a:t>
                </a:r>
                <a:r>
                  <a:rPr>
                    <a:hlinkClick r:id="rId2"/>
                  </a:rPr>
                  <a:t>Hoffman and Gelman</a:t>
                </a:r>
                <a:r>
                  <a:t> 2014</a:t>
                </a:r>
              </a:p>
              <a:p>
                <a:pPr lvl="0"/>
                <a:r>
                  <a:t>PyMC3 package uses the NUTS MCMC algorithm.</a:t>
                </a:r>
              </a:p>
              <a:p>
                <a:pPr lvl="0"/>
                <a:r>
                  <a:t>NUTS improves on HMC</a:t>
                </a:r>
              </a:p>
              <a:p>
                <a:pPr lvl="1"/>
                <a:r>
                  <a:t>Run time forward and backward when solving coupled differential equations</a:t>
                </a:r>
                <a:br/>
                <a:endParaRPr/>
              </a:p>
              <a:p>
                <a:pPr lvl="1"/>
                <a:r>
                  <a:t>Find equilibrium at the </a:t>
                </a:r>
                <a:r>
                  <a:rPr b="1"/>
                  <a:t>no U-turn point</a:t>
                </a:r>
                <a:br/>
                <a:endParaRPr/>
              </a:p>
              <a:p>
                <a:pPr lvl="1"/>
                <a:r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automatically</a:t>
                </a:r>
                <a:br/>
                <a:endParaRPr/>
              </a:p>
              <a:p>
                <a:pPr lvl="1"/>
                <a:r>
                  <a:t>Eliminates tuning</a:t>
                </a:r>
              </a:p>
              <a:p>
                <a:pPr lvl="0"/>
                <a:r>
                  <a:t>Why even discuss other samplers when we have NUTS?</a:t>
                </a:r>
              </a:p>
              <a:p>
                <a:pPr lvl="1"/>
                <a:r>
                  <a:t>NUTS works well in many common continuous distribution cases, it is not guaranteed to converge</a:t>
                </a:r>
                <a:br/>
                <a:endParaRPr/>
              </a:p>
              <a:p>
                <a:pPr lvl="1"/>
                <a:r>
                  <a:t>In some cases a Gibbs sampler works better</a:t>
                </a:r>
                <a:br/>
                <a:endParaRPr/>
              </a:p>
              <a:p>
                <a:pPr lvl="1"/>
                <a:r>
                  <a:t>Use M-H for discrete distributions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889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 is a complex algorithm - some resources for additional details</a:t>
            </a:r>
          </a:p>
          <a:p>
            <a:pPr lvl="0"/>
            <a:r>
              <a:rPr>
                <a:hlinkClick r:id="rId2"/>
              </a:rPr>
              <a:t>A Conceptual Introduction to Hamiltonian Monte Carlo, Michael Betancourt</a:t>
            </a:r>
            <a:r>
              <a:t>, 2017</a:t>
            </a:r>
          </a:p>
          <a:p>
            <a:pPr lvl="0"/>
            <a:r>
              <a:rPr>
                <a:hlinkClick r:id="rId3"/>
              </a:rPr>
              <a:t>MCMC using Hamiltonian dynamics, Radford Niel</a:t>
            </a:r>
            <a:r>
              <a:t>, 2012</a:t>
            </a:r>
          </a:p>
          <a:p>
            <a:pPr lvl="0"/>
            <a:r>
              <a:rPr>
                <a:hlinkClick r:id="rId4"/>
              </a:rPr>
              <a:t>Hamiltonian Monte Carlo explained, Alex Rogozhnikov</a:t>
            </a:r>
            <a:r>
              <a:t>, 2016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t>Define the problem</a:t>
            </a:r>
            <a:br/>
            <a:endParaRPr/>
          </a:p>
          <a:p>
            <a:pPr marL="342900" lvl="0" indent="-342900">
              <a:buAutoNum type="arabicPeriod"/>
            </a:pPr>
            <a:r>
              <a:t>Collect the dataset</a:t>
            </a:r>
            <a:br/>
            <a:endParaRPr/>
          </a:p>
          <a:p>
            <a:pPr marL="342900" lvl="0" indent="-342900">
              <a:buAutoNum type="arabicPeriod"/>
            </a:pPr>
            <a:r>
              <a:t>Define a model, including priors</a:t>
            </a:r>
            <a:br/>
            <a:endParaRPr/>
          </a:p>
          <a:p>
            <a:pPr marL="342900" lvl="0" indent="-342900">
              <a:buAutoNum type="arabicPeriod"/>
            </a:pPr>
            <a:r>
              <a:t>Prior predictive checks - are the priors reasonable for the problem?</a:t>
            </a:r>
            <a:br/>
            <a:endParaRPr/>
          </a:p>
          <a:p>
            <a:pPr marL="342900" lvl="0" indent="-342900">
              <a:buAutoNum type="arabicPeriod"/>
            </a:pPr>
            <a:r>
              <a:t>MCMC sample the model</a:t>
            </a:r>
            <a:br/>
            <a:endParaRPr/>
          </a:p>
          <a:p>
            <a:pPr marL="342900" lvl="0" indent="-342900">
              <a:buAutoNum type="arabicPeriod"/>
            </a:pPr>
            <a:r>
              <a:t>Verify MCMC sampling convergence and sufficiency</a:t>
            </a:r>
            <a:br/>
            <a:endParaRPr/>
          </a:p>
          <a:p>
            <a:pPr marL="342900" lvl="0" indent="-342900">
              <a:buAutoNum type="arabicPeriod"/>
            </a:pPr>
            <a:r>
              <a:t>Posterior predictive checks - Do the posterior predictions agree with the observed response?</a:t>
            </a:r>
          </a:p>
          <a:p>
            <a:pPr marL="0" lvl="0" indent="0">
              <a:buNone/>
            </a:pPr>
            <a:r>
              <a:t>Packages like </a:t>
            </a:r>
            <a:r>
              <a:rPr>
                <a:hlinkClick r:id="rId2"/>
              </a:rPr>
              <a:t>ArviZ</a:t>
            </a:r>
            <a:r>
              <a:t> are dedicated to evaluation of Bayes MCMC models.</a:t>
            </a:r>
          </a:p>
          <a:p>
            <a:pPr marL="0" lvl="0" indent="0">
              <a:buNone/>
            </a:pPr>
            <a:r>
              <a:t>Multiple examples diagnostics for the breakdown of MCMC sampling can be found in an online Appendix to a seminal paper </a:t>
            </a:r>
            <a:r>
              <a:rPr>
                <a:hlinkClick r:id="rId3"/>
              </a:rPr>
              <a:t>Vehtari et.al.</a:t>
            </a:r>
            <a:r>
              <a:t>, 2019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Define and construct a simple linear regression model</a:t>
            </a:r>
          </a:p>
          <a:p>
            <a:pPr lvl="0"/>
            <a:r>
              <a:t>Simple dataset:</a:t>
            </a:r>
          </a:p>
          <a:p>
            <a:pPr lvl="1"/>
            <a:r>
              <a:t>Dependent variable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𝑌</m:t>
                </m:r>
              </m:oMath>
            </a14:m>
            <a:br/>
            <a:endParaRPr/>
          </a:p>
          <a:p>
            <a:pPr lvl="1"/>
            <a:r>
              <a:t>Independent variables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endParaRPr/>
          </a:p>
        </p:txBody>
      </p:sp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800" y="1193800"/>
            <a:ext cx="7264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Data for regression example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Model has 4 parameters</a:t>
                </a:r>
              </a:p>
              <a:p>
                <a:pPr lvl="0"/>
                <a:r>
                  <a:t>Define prior distributions for these parameters:</a:t>
                </a:r>
              </a:p>
              <a:p>
                <a:pPr marL="0" lvl="0" indent="0">
                  <a:buNone/>
                </a:pPr>
                <a:endParaRPr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is the intercept term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are the partial slopes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is the standard deviation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t>, indicates a </a:t>
                </a:r>
                <a:r>
                  <a:rPr b="1"/>
                  <a:t>half Normal distribution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t>Likelihood model:</a:t>
                </a:r>
              </a:p>
              <a:p>
                <a:pPr lvl="1"/>
                <a:r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,</a:t>
                </a:r>
                <a:br/>
                <a:endParaRPr/>
              </a:p>
              <a:p>
                <a:pPr lvl="1"/>
                <a:r>
                  <a:t>Sample posterior of parameters</a:t>
                </a:r>
                <a:br/>
                <a:endParaRPr/>
              </a:p>
              <a:p>
                <a:pPr lvl="1"/>
                <a:r>
                  <a:t>Posterior distribution (</a:t>
                </a:r>
                <a:r>
                  <a:rPr b="1"/>
                  <a:t>likelihood</a:t>
                </a:r>
                <a:r>
                  <a:t>)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is </a:t>
                </a:r>
                <a:r>
                  <a:rPr b="1"/>
                  <a:t>computed deterministically</a:t>
                </a:r>
                <a:r>
                  <a:t>: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t>Define and construct a simple linear regression model</a:t>
            </a:r>
          </a:p>
          <a:p>
            <a:pPr lvl="0"/>
            <a:r>
              <a:t>Use Python PyMC package to construct the model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regression_model: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unknown model parameters</a:t>
            </a:r>
            <a:br/>
            <a:r>
              <a:rPr>
                <a:latin typeface="Courier"/>
              </a:rPr>
              <a:t>    betas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"betas"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 shape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sigma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pymc3.HalfNormal(</a:t>
            </a:r>
            <a:r>
              <a:rPr>
                <a:solidFill>
                  <a:srgbClr val="4070A0"/>
                </a:solidFill>
                <a:latin typeface="Courier"/>
              </a:rPr>
              <a:t>"sigma"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/>
            <a:r>
              <a:rPr>
                <a:latin typeface="Courier"/>
              </a:rPr>
              <a:t>    mu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x1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x2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/>
            <a:r>
              <a:rPr>
                <a:latin typeface="Courier"/>
              </a:rPr>
              <a:t>    Y_obs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"Y_obs"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mu,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sigma,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 to verify prior distribution choice</a:t>
            </a:r>
          </a:p>
          <a:p>
            <a:pPr lvl="0"/>
            <a:r>
              <a:t>Prior predictive checks verify that choices of prior distributions are at least reasonable</a:t>
            </a:r>
            <a:br/>
            <a:endParaRPr/>
          </a:p>
          <a:p>
            <a:pPr lvl="0"/>
            <a:r>
              <a:t>Compare the distribution of the response variable with the posterior distribution generated by priors.</a:t>
            </a:r>
          </a:p>
          <a:p>
            <a:pPr lvl="1"/>
            <a:r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129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predictive response vs response variable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Example looks promising</a:t>
            </a:r>
          </a:p>
          <a:p>
            <a:pPr lvl="1"/>
            <a:r>
              <a:t>Distribution shape is similar</a:t>
            </a:r>
            <a:br/>
            <a:endParaRPr/>
          </a:p>
          <a:p>
            <a:pPr lvl="1"/>
            <a:r>
              <a:t>No noticeable anomalies</a:t>
            </a:r>
            <a:br/>
            <a:endParaRPr/>
          </a:p>
          <a:p>
            <a:pPr lvl="1"/>
            <a:r>
              <a:t>Higher dispersion of prior check distribution is desired to not restrict the solution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 to verify prior distribution choice</a:t>
            </a:r>
          </a:p>
          <a:p>
            <a:pPr lvl="0"/>
            <a:r>
              <a:t>Prior predictive checks verify that choices of prior distributions are at least reasonable</a:t>
            </a:r>
            <a:br/>
            <a:endParaRPr/>
          </a:p>
          <a:p>
            <a:pPr lvl="0"/>
            <a:r>
              <a:t>Verify that we are happy with the density of the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priors</a:t>
            </a:r>
          </a:p>
        </p:txBody>
      </p:sp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9300" y="11938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density of Betas and sigma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Shape of these distributions seems reasonable</a:t>
            </a:r>
          </a:p>
          <a:p>
            <a:pPr lvl="1"/>
            <a:r>
              <a:t>Range of possible values will not restrict the solution</a:t>
            </a:r>
            <a:br/>
            <a:endParaRPr/>
          </a:p>
          <a:p>
            <a:pPr lvl="1"/>
            <a:r>
              <a:t>No anomalies in the shape of the distribution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We sample the posterior using one or more Markov chains</a:t>
            </a:r>
          </a:p>
          <a:p>
            <a:pPr lvl="0"/>
            <a:r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573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Traces and posterior density of MCMC traces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Traces and density of chains are similar</a:t>
            </a:r>
          </a:p>
          <a:p>
            <a:pPr lvl="1"/>
            <a:r>
              <a:t>No divergence between traces</a:t>
            </a:r>
          </a:p>
          <a:p>
            <a:pPr lvl="0"/>
            <a:r>
              <a:t>2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s have limited uncertainty</a:t>
            </a:r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has high uncertainty as expected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has limited uncertainty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There are a number of ways MCMC sampling can breakdown and not converge;</a:t>
            </a:r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04900"/>
            <a:ext cx="51054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from </a:t>
            </a:r>
            <a:r>
              <a:rPr>
                <a:hlinkClick r:id="rId2"/>
              </a:rPr>
              <a:t>Vehtari et.al.</a:t>
            </a:r>
            <a:r>
              <a:t>, 2021, a seminal paper on evaluation of MCMC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Table of MCMC convergence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A lot of information in this summary table</a:t>
                </a:r>
              </a:p>
              <a:p>
                <a:pPr marL="342900" lvl="0" indent="-342900">
                  <a:buAutoNum type="arabicPeriod"/>
                </a:pPr>
                <a:r>
                  <a:t>The mean MCMC error</a:t>
                </a:r>
              </a:p>
              <a:p>
                <a:pPr lvl="1"/>
                <a:r>
                  <a:t>Estimated error tells us how much error the MCMC sampling has introduced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standard deviation (</a:t>
                </a:r>
                <a:r>
                  <a:rPr>
                    <a:latin typeface="Courier"/>
                  </a:rPr>
                  <a:t>sd</a:t>
                </a:r>
                <a:r>
                  <a:t>) of the mean error of the posterior distribution</a:t>
                </a:r>
              </a:p>
              <a:p>
                <a:pPr marL="342900" lvl="0" indent="-342900">
                  <a:buAutoNum type="arabicPeriod"/>
                </a:pPr>
                <a:r>
                  <a:t>Metrics of </a:t>
                </a:r>
                <a:r>
                  <a:rPr b="1"/>
                  <a:t>effective sample size (ESS)</a:t>
                </a:r>
              </a:p>
              <a:p>
                <a:pPr lvl="1"/>
                <a:r>
                  <a:t>ESS of bulk (middle) portion of posterior distributions</a:t>
                </a:r>
                <a:br/>
                <a:endParaRPr/>
              </a:p>
              <a:p>
                <a:pPr lvl="1"/>
                <a:r>
                  <a:t>ESS for tails ESS of posterior distributions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</a:t>
                </a:r>
                <a:r>
                  <a:rPr b="1"/>
                  <a:t>Gelman-Rudin statistic</a:t>
                </a:r>
                <a: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t>) measures the ratio of the </a:t>
                </a:r>
                <a:r>
                  <a:rPr b="1"/>
                  <a:t>variance shrinkage between chains</a:t>
                </a:r>
                <a:r>
                  <a:t> to the </a:t>
                </a:r>
                <a:r>
                  <a:rPr b="1"/>
                  <a:t>variance shrinkage within chains</a:t>
                </a:r>
              </a:p>
              <a:p>
                <a:pPr lvl="1"/>
                <a:r>
                  <a:t>Gelman-Rudin statistic should converge to 1.0</a:t>
                </a:r>
                <a:br/>
                <a:endParaRPr/>
              </a:p>
              <a:p>
                <a:pPr lvl="1"/>
                <a:r>
                  <a:t>If all chains converge, the reduction in variance between chains and within the chains should is same</a:t>
                </a:r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MCSE by quantile for each model parameter</a:t>
            </a:r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256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MCSE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MCSE to be </a:t>
            </a:r>
            <a:r>
              <a:rPr b="1"/>
              <a:t>small and uniform</a:t>
            </a:r>
            <a:r>
              <a:t> with quantile</a:t>
            </a:r>
          </a:p>
          <a:p>
            <a:pPr lvl="0"/>
            <a:r>
              <a:t>Notice the MCSE is higher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MCSE is low, even in tails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ESS locally and by quantile for each model parameter</a:t>
            </a:r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ESS locally and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ESS to be </a:t>
            </a:r>
            <a:r>
              <a:rPr b="1"/>
              <a:t>large and uniform</a:t>
            </a:r>
            <a:r>
              <a:t> with quantile</a:t>
            </a:r>
          </a:p>
          <a:p>
            <a:pPr lvl="0"/>
            <a:r>
              <a:t>Local ESS is fairly uniform with quantile</a:t>
            </a:r>
          </a:p>
          <a:p>
            <a:pPr lvl="0"/>
            <a:r>
              <a:t>Notice the quantile ESS is lower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ESS is reasonably high, even in tails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Examine HDIs of model parameters by trace with </a:t>
            </a:r>
            <a:r>
              <a:rPr b="1"/>
              <a:t>tree plot</a:t>
            </a:r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193800"/>
            <a:ext cx="261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HDIs of model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HDIs are similar for each parameter by trace</a:t>
            </a:r>
          </a:p>
          <a:p>
            <a:pPr lvl="0"/>
            <a:r>
              <a:t>HDIs confirm inferences on uncertainty of the model parameters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How can we interpret the results?</a:t>
            </a:r>
          </a:p>
        </p:txBody>
      </p:sp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135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Interpret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s by examining HDIs</a:t>
            </a:r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the mean response for the centered independent variable</a:t>
            </a:r>
            <a:br/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is partial slope with respect to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br/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coefficient large compared to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with high uncertainty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has small value with limited uncertainty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Does the posterior distribution look like the distribution of the observed response?</a:t>
                </a:r>
              </a:p>
              <a:p>
                <a:pPr lvl="0"/>
                <a:r>
                  <a:t>Can simply compare density plots</a:t>
                </a:r>
              </a:p>
              <a:p>
                <a:pPr lvl="0"/>
                <a:r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/>
              </a:p>
              <a:p>
                <a:pPr lvl="1"/>
                <a:r>
                  <a:t>Bayesian p-value</a:t>
                </a:r>
                <a:br/>
                <a:endParaRPr/>
              </a:p>
              <a:p>
                <a:pPr lvl="1"/>
                <a:r>
                  <a:t>Bayesian u-value</a:t>
                </a:r>
                <a:br/>
                <a:endParaRPr/>
              </a:p>
              <a:p>
                <a:pPr lvl="1"/>
                <a:r>
                  <a:t>Others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Base statistic on </a:t>
                </a:r>
                <a:r>
                  <a:rPr b="1"/>
                  <a:t>posterior predictive distribution</a:t>
                </a:r>
              </a:p>
              <a:p>
                <a:pPr lvl="0"/>
                <a:r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Where:</a:t>
                </a:r>
                <a:br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realization drawn from the posterior distribution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observation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/>
              </a:p>
              <a:p>
                <a:pPr lvl="0"/>
                <a:r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 b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distribution is compared to the distribution of observations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1193800"/>
            <a:ext cx="7112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distribution vs. observed responses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Agreement is generally good between posterior predictive and actual observations</a:t>
            </a:r>
          </a:p>
          <a:p>
            <a:pPr lvl="0"/>
            <a:r>
              <a:t>Average predictive is heavier in the tails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rPr b="1"/>
                  <a:t>Bayesian p-value</a:t>
                </a:r>
                <a:r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:r>
                  <a:t>Distribution should be symmetric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Bayesian p-value</a:t>
            </a:r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6300" y="1193800"/>
            <a:ext cx="7404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Plot is centered on 0.5</a:t>
            </a:r>
          </a:p>
          <a:p>
            <a:pPr lvl="0"/>
            <a:r>
              <a:t>Distribution is symmetric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</a:t>
            </a:r>
            <a:r>
              <a:rPr b="1"/>
              <a:t>Bayesian u-value</a:t>
            </a:r>
            <a:r>
              <a:t> is also known as the </a:t>
            </a:r>
            <a:r>
              <a:rPr b="1"/>
              <a:t>marginal p-value</a:t>
            </a:r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𝑟𝑒𝑝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</m:oMath>
              </m:oMathPara>
            </a14:m>
            <a:endParaRPr/>
          </a:p>
          <a:p>
            <a:pPr lvl="0"/>
            <a:r>
              <a:t>U-value computed for specific (ordered) observation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should be centered on 1.0</a:t>
            </a:r>
            <a:br/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should be close to uniformly distributed</a:t>
            </a:r>
          </a:p>
        </p:txBody>
      </p:sp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193800"/>
            <a:ext cx="783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u-values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values are close to 1.0 across all values of the observatons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Toward the end of 19th Century was growing public awareness of the rising coal mine deaths</a:t>
            </a:r>
            <a:br/>
            <a:endParaRPr/>
          </a:p>
          <a:p>
            <a:pPr lvl="0"/>
            <a:r>
              <a:t>Mine disaster defined as incident leading to 6 or more deaths</a:t>
            </a:r>
          </a:p>
          <a:p>
            <a:pPr lvl="0"/>
            <a:r>
              <a:t>As early as 1886, Royal Commission published recommendations for safety practices</a:t>
            </a:r>
          </a:p>
          <a:p>
            <a:pPr lvl="1"/>
            <a:r>
              <a:t>Adoption of these practices remained voluntary</a:t>
            </a:r>
            <a:br/>
            <a:endParaRPr/>
          </a:p>
          <a:p>
            <a:pPr lvl="1"/>
            <a:r>
              <a:rPr>
                <a:hlinkClick r:id="rId2"/>
              </a:rPr>
              <a:t>British Coal Mines Act of 1911</a:t>
            </a:r>
            <a:r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Famous dataset from </a:t>
            </a:r>
            <a:r>
              <a:rPr>
                <a:hlinkClick r:id="rId2"/>
              </a:rPr>
              <a:t>Kaggle</a:t>
            </a:r>
            <a:r>
              <a:t>, and other sources</a:t>
            </a:r>
          </a:p>
          <a:p>
            <a:pPr lvl="0"/>
            <a:r>
              <a:t>Goal to create a model to quantify the differences in the rate of mine disasters before and after the introduction of safety practices</a:t>
            </a:r>
          </a:p>
          <a:p>
            <a:pPr lvl="0"/>
            <a:r>
              <a:t>Example of a </a:t>
            </a:r>
            <a:r>
              <a:rPr b="1"/>
              <a:t>point process model</a:t>
            </a:r>
          </a:p>
          <a:p>
            <a:pPr lvl="0"/>
            <a:r>
              <a:t>Point process model has an </a:t>
            </a:r>
            <a:r>
              <a:rPr b="1"/>
              <a:t>intensity</a:t>
            </a:r>
            <a:r>
              <a:t> or </a:t>
            </a:r>
            <a:r>
              <a:rPr b="1"/>
              <a:t>rate</a:t>
            </a:r>
            <a:r>
              <a:t> of occurrence of events, e.g. mine disasters</a:t>
            </a:r>
          </a:p>
          <a:p>
            <a:pPr lvl="0"/>
            <a:r>
              <a:t>Number events over a time period for this type of point process is iid</a:t>
            </a:r>
          </a:p>
          <a:p>
            <a:pPr lvl="1"/>
            <a:r>
              <a:t>The number of events per time period are a iid draw from some probability distribution</a:t>
            </a:r>
            <a:br/>
            <a:endParaRPr/>
          </a:p>
          <a:p>
            <a:pPr lvl="1"/>
            <a:r>
              <a:t>Because of the iid nature of the point process, no autoregressive (AR) effect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iid nature of the point process does not mean the distribution of the process cannot change in time</a:t>
            </a:r>
          </a:p>
          <a:p>
            <a:pPr lvl="0"/>
            <a:r>
              <a:rPr b="1"/>
              <a:t>Change points</a:t>
            </a:r>
            <a:r>
              <a:t> or </a:t>
            </a:r>
            <a:r>
              <a:rPr b="1"/>
              <a:t>switch points</a:t>
            </a:r>
            <a:r>
              <a:t> in time are quite common in the real-world</a:t>
            </a:r>
          </a:p>
          <a:p>
            <a:pPr lvl="1"/>
            <a:r>
              <a:t>Rates changes at change point</a:t>
            </a:r>
            <a:br/>
            <a:endParaRPr/>
          </a:p>
          <a:p>
            <a:pPr lvl="1"/>
            <a:r>
              <a:t>Rate constant betwen change point</a:t>
            </a:r>
            <a:br/>
            <a:endParaRPr/>
          </a:p>
          <a:p>
            <a:pPr lvl="1"/>
            <a:r>
              <a:t>Identifying these change points is often a challenging problem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Two related questions we can ask about these data</a:t>
            </a:r>
          </a:p>
          <a:p>
            <a:pPr lvl="1"/>
            <a:r>
              <a:t>At what point in time was there a significant change in intensity, the switch point?</a:t>
            </a:r>
            <a:br/>
            <a:endParaRPr/>
          </a:p>
          <a:p>
            <a:pPr lvl="1"/>
            <a:r>
              <a:t>Not obvious, changes in safety practice were adopted over about 25 years</a:t>
            </a:r>
            <a:br/>
            <a:endParaRPr/>
          </a:p>
          <a:p>
            <a:pPr lvl="1"/>
            <a:r>
              <a:t>How significant was the reduction in the rate?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rPr b="1"/>
              <a:t>Poisson likelihood</a:t>
            </a:r>
            <a:r>
              <a:t> model with switch switch point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</m:oMath>
            </a14:m>
            <a:r>
              <a:t>, rate before,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𝑒</m:t>
                </m:r>
              </m:oMath>
            </a14:m>
            <a:r>
              <a:t> and after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𝑙</m:t>
                </m:r>
              </m:oMath>
            </a14:m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𝐷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∼</m:t>
                  </m:r>
                  <m:r>
                    <a:rPr>
                      <a:latin typeface="Cambria Math" panose="02040503050406030204" pitchFamily="18" charset="0"/>
                    </a:rPr>
                    <m:t>𝑃𝑜𝑖𝑠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e>
                  </m:d>
                  <m:r>
                    <a:rPr>
                      <a:latin typeface="Cambria Math" panose="02040503050406030204" pitchFamily="18" charset="0"/>
                    </a:rPr>
                    <m:t>, 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, 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, 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lvl="0"/>
            <a:r>
              <a:t>Prior distributions of parameters, uniform and exponential:</a:t>
            </a:r>
          </a:p>
          <a:p>
            <a:pPr marL="0" lvl="0" indent="0"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Define model using PyMC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disaster_model: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Uniform prior on the switch point  </a:t>
            </a:r>
            <a:br/>
            <a:r>
              <a:rPr>
                <a:latin typeface="Courier"/>
              </a:rPr>
              <a:t>    switchpoint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pymc3.DiscreteUniform(</a:t>
            </a:r>
            <a:r>
              <a:rPr>
                <a:solidFill>
                  <a:srgbClr val="4070A0"/>
                </a:solidFill>
                <a:latin typeface="Courier"/>
              </a:rPr>
              <a:t>"switchpoint"</a:t>
            </a:r>
            <a:r>
              <a:rPr>
                <a:latin typeface="Courier"/>
              </a:rPr>
              <a:t>, lower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(), upper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())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More informative prior based on domain knowledge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pymc3.Triangular("switchpoint", lower=disaster_data.Year.min(), upper=disaster_data.Year.max(), c=1900)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pymc3.Laplace("switchpoint", mu=1900, b=4.0)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pre- and post-switch rates </a:t>
            </a:r>
            <a:br/>
            <a:r>
              <a:rPr>
                <a:latin typeface="Courier"/>
              </a:rPr>
              <a:t>    early_rate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"early_rate"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late_rate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"late_rate"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/>
            <a:r>
              <a:rPr>
                <a:latin typeface="Courier"/>
              </a:rPr>
              <a:t>    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pymc3.math.switch(switchpoint </a:t>
            </a:r>
            <a:r>
              <a:rPr>
                <a:solidFill>
                  <a:srgbClr val="666666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disaster_data.Year, early_rate, late_rate)</a:t>
            </a:r>
            <a:br/>
            <a:br/>
            <a:r>
              <a:rPr>
                <a:latin typeface="Courier"/>
              </a:rPr>
              <a:t>    disasters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pymc3.Poisson(</a:t>
            </a:r>
            <a:r>
              <a:rPr>
                <a:solidFill>
                  <a:srgbClr val="4070A0"/>
                </a:solidFill>
                <a:latin typeface="Courier"/>
              </a:rPr>
              <a:t>"disasters"</a:t>
            </a:r>
            <a:r>
              <a:rPr>
                <a:latin typeface="Courier"/>
              </a:rPr>
              <a:t>, rate,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disaster_data.Count)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Distributions and traces from sampling</a:t>
            </a:r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Good agreement between traces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 for each trace</a:t>
            </a:r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3800" y="1193800"/>
            <a:ext cx="1663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HDIs are consistent across traces</a:t>
            </a:r>
          </a:p>
          <a:p>
            <a:pPr lvl="0"/>
            <a:r>
              <a:t>See notebook for MCMC, Prior and Posterior checks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</a:t>
            </a:r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 of switch point is in reasonable range</a:t>
            </a:r>
          </a:p>
          <a:p>
            <a:pPr lvl="0"/>
            <a:r>
              <a:t>Significant difference in HDI of rates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Posterior Predictive checks</a:t>
            </a:r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193800"/>
            <a:ext cx="309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checks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t>For complex Bayesian models we need a computationally efficient aproximation</a:t>
            </a:r>
          </a:p>
          <a:p>
            <a:pPr lvl="0"/>
            <a:r>
              <a:t>Grid sampling is inefficient</a:t>
            </a:r>
          </a:p>
          <a:p>
            <a:pPr lvl="0"/>
            <a:r>
              <a:t>MCMC sampling is based on Markov chains</a:t>
            </a:r>
          </a:p>
          <a:p>
            <a:pPr lvl="1"/>
            <a:r>
              <a:t>Markov process is memoryless</a:t>
            </a:r>
            <a:br/>
            <a:endParaRPr/>
          </a:p>
          <a:p>
            <a:pPr lvl="1"/>
            <a:r>
              <a:t>Sampling converges to probability distribution</a:t>
            </a:r>
          </a:p>
          <a:p>
            <a:pPr lvl="0"/>
            <a:r>
              <a:t>Several MCMC sampling methods have been developed</a:t>
            </a:r>
          </a:p>
          <a:p>
            <a:pPr lvl="1"/>
            <a:r>
              <a:t>Metropolis-Hastings (M-H) algorithm uses random sampling with acceptance probability</a:t>
            </a:r>
            <a:br/>
            <a:endParaRPr/>
          </a:p>
          <a:p>
            <a:pPr lvl="1"/>
            <a:r>
              <a:t>Gibbs sampling round robins on the dimensions of the parameter space</a:t>
            </a:r>
            <a:br/>
            <a:endParaRPr/>
          </a:p>
          <a:p>
            <a:pPr lvl="1"/>
            <a:r>
              <a:t>NUTS</a:t>
            </a:r>
          </a:p>
          <a:p>
            <a:pPr lvl="0"/>
            <a:r>
              <a:t>NUTS is the state of the art MCMC algorithm</a:t>
            </a:r>
          </a:p>
          <a:p>
            <a:pPr lvl="1"/>
            <a:r>
              <a:t>Uses a field of attraction to the highest density parts of the parameter space</a:t>
            </a:r>
            <a:br/>
            <a:endParaRPr/>
          </a:p>
          <a:p>
            <a:pPr lvl="1"/>
            <a:r>
              <a:t>No hyperparameters to tune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Performance metrics of MCMC sampling</a:t>
            </a:r>
          </a:p>
          <a:p>
            <a:pPr lvl="0"/>
            <a:r>
              <a:t>Sample efficiency</a:t>
            </a:r>
          </a:p>
          <a:p>
            <a:pPr lvl="1"/>
            <a:r>
              <a:t>Serial correlation reduces sample efficiency</a:t>
            </a:r>
            <a:br/>
            <a:endParaRPr/>
          </a:p>
          <a:p>
            <a:pPr lvl="1"/>
            <a:r>
              <a:t>ESS</a:t>
            </a:r>
          </a:p>
          <a:p>
            <a:pPr lvl="0"/>
            <a:r>
              <a:t>Convergence</a:t>
            </a:r>
          </a:p>
          <a:p>
            <a:pPr lvl="1"/>
            <a:r>
              <a:t>Multiple chains should converge to the similar distributions</a:t>
            </a:r>
            <a:br/>
            <a:endParaRPr/>
          </a:p>
          <a:p>
            <a:pPr lvl="1"/>
            <a:r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5135</Words>
  <Application>Microsoft Office PowerPoint</Application>
  <PresentationFormat>On-screen Show (16:9)</PresentationFormat>
  <Paragraphs>553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Courier</vt:lpstr>
      <vt:lpstr>Office Theme</vt:lpstr>
      <vt:lpstr>Bayes MCMC Models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PowerPoint Presentation</vt:lpstr>
      <vt:lpstr>Evaluation of MCMC sampling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Sampling and Inference with Model</vt:lpstr>
      <vt:lpstr>Sampling and Inference with Model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22</cp:revision>
  <dcterms:created xsi:type="dcterms:W3CDTF">2024-08-17T14:42:55Z</dcterms:created>
  <dcterms:modified xsi:type="dcterms:W3CDTF">2024-11-10T04:07:57Z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